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80" r:id="rId4"/>
    <p:sldId id="281" r:id="rId5"/>
    <p:sldId id="282" r:id="rId6"/>
    <p:sldId id="283" r:id="rId7"/>
    <p:sldId id="279" r:id="rId8"/>
    <p:sldId id="267" r:id="rId9"/>
    <p:sldId id="268" r:id="rId10"/>
    <p:sldId id="278" r:id="rId11"/>
    <p:sldId id="269" r:id="rId12"/>
    <p:sldId id="270" r:id="rId13"/>
    <p:sldId id="271" r:id="rId14"/>
    <p:sldId id="272" r:id="rId15"/>
    <p:sldId id="273" r:id="rId16"/>
    <p:sldId id="276" r:id="rId17"/>
    <p:sldId id="274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60" autoAdjust="0"/>
  </p:normalViewPr>
  <p:slideViewPr>
    <p:cSldViewPr snapToGrid="0">
      <p:cViewPr>
        <p:scale>
          <a:sx n="80" d="100"/>
          <a:sy n="80" d="100"/>
        </p:scale>
        <p:origin x="91" y="2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9/21/2022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9/21/2022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27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692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321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79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53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52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5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21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7417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t>9/26/2022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8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894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6678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637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5489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94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643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474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8423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2902D-A5F5-4D7D-AAA7-32469BA0BC4D}" type="datetimeFigureOut">
              <a:rPr lang="en-US" smtClean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9F40-B079-4B71-A627-7266DFEA7F03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3808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zeiss.com/microscopy/en/products/light-microscopes/light-sheet-microscopes/lattice-lightsheet-7.html?wvideo=810bjf8c87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STED </a:t>
            </a:r>
            <a:r>
              <a:rPr lang="hu-HU" dirty="0" smtClean="0"/>
              <a:t>és LSFM mikroszkópia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>
                    <a:lumMod val="95000"/>
                  </a:schemeClr>
                </a:solidFill>
              </a:rPr>
              <a:t>Makkai Géza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| </a:t>
            </a:r>
            <a:r>
              <a:rPr lang="hu-HU" dirty="0" smtClean="0">
                <a:solidFill>
                  <a:schemeClr val="tx1">
                    <a:lumMod val="95000"/>
                  </a:schemeClr>
                </a:solidFill>
              </a:rPr>
              <a:t>PTE ÁOK NBI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inciples of STED microscop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4297" y="154576"/>
            <a:ext cx="8247019" cy="6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567" y="6207033"/>
            <a:ext cx="1421386" cy="517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20" y="149629"/>
            <a:ext cx="3639095" cy="311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21" y="3408958"/>
            <a:ext cx="3639095" cy="33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Feltételek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festékek fotostabilitása (gerjesztési,STED)</a:t>
            </a:r>
          </a:p>
          <a:p>
            <a:r>
              <a:rPr lang="hu-HU" dirty="0" smtClean="0"/>
              <a:t>A STED hullámhosszán ne legyen abszorpció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99" y="3126624"/>
            <a:ext cx="4537601" cy="30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berior STAR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3" y="1271846"/>
            <a:ext cx="4258483" cy="4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75" y="1271846"/>
            <a:ext cx="4761389" cy="42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STED 3D</a:t>
            </a:r>
            <a:endParaRPr lang="en-US" dirty="0"/>
          </a:p>
        </p:txBody>
      </p:sp>
      <p:pic>
        <p:nvPicPr>
          <p:cNvPr id="4098" name="Picture 2" descr="Leica SP8 Confocal with STED 3X | Harvard NeuroDiscovery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49" y="1670858"/>
            <a:ext cx="5400502" cy="49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3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Példák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4" y="1670858"/>
            <a:ext cx="5307111" cy="4008563"/>
          </a:xfrm>
          <a:prstGeom prst="rect">
            <a:avLst/>
          </a:prstGeom>
        </p:spPr>
      </p:pic>
      <p:pic>
        <p:nvPicPr>
          <p:cNvPr id="5122" name="Picture 2" descr="This STED image of a nerve cell in the upper brain layer of a living mouse shows in previously impossible detail the very fine dendritic protrusions of a nerve cell, the so-called spines, at which the synapses are located. The inset shows the mushroom-shaped head of such a dendritic spine at which the nerve cells receive information from their peer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86" y="1668457"/>
            <a:ext cx="5045412" cy="401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9154" y="5775494"/>
            <a:ext cx="5643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STED image of </a:t>
            </a:r>
            <a:r>
              <a:rPr lang="hu-HU" dirty="0" smtClean="0"/>
              <a:t>40nm beads.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8086" y="5775494"/>
            <a:ext cx="56439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STED image of a nerve cell in the upper brain layer of a living </a:t>
            </a:r>
            <a:r>
              <a:rPr lang="en-US" dirty="0" smtClean="0"/>
              <a:t>mouse</a:t>
            </a:r>
            <a:r>
              <a:rPr lang="hu-HU" dirty="0" smtClean="0"/>
              <a:t>. </a:t>
            </a:r>
          </a:p>
          <a:p>
            <a:r>
              <a:rPr lang="en-US" dirty="0" smtClean="0"/>
              <a:t>© </a:t>
            </a:r>
            <a:r>
              <a:rPr lang="en-US" dirty="0"/>
              <a:t>Max Planck Institute for Biophysical Chemistry</a:t>
            </a:r>
          </a:p>
        </p:txBody>
      </p:sp>
    </p:spTree>
    <p:extLst>
      <p:ext uri="{BB962C8B-B14F-4D97-AF65-F5344CB8AC3E}">
        <p14:creationId xmlns:p14="http://schemas.microsoft.com/office/powerpoint/2010/main" val="140429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STED </a:t>
            </a:r>
            <a:r>
              <a:rPr lang="en-US" dirty="0" err="1" smtClean="0"/>
              <a:t>előnyei</a:t>
            </a:r>
            <a:r>
              <a:rPr lang="hu-HU" dirty="0"/>
              <a:t> </a:t>
            </a:r>
            <a:r>
              <a:rPr lang="hu-HU" dirty="0" smtClean="0"/>
              <a:t>és </a:t>
            </a:r>
            <a:r>
              <a:rPr lang="en-US" dirty="0" err="1" smtClean="0"/>
              <a:t>hátrányai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764" y="1945178"/>
            <a:ext cx="1065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+ </a:t>
            </a:r>
            <a:r>
              <a:rPr lang="en-US" dirty="0" err="1" smtClean="0"/>
              <a:t>effektív</a:t>
            </a:r>
            <a:r>
              <a:rPr lang="en-US" dirty="0" smtClean="0"/>
              <a:t> </a:t>
            </a:r>
            <a:r>
              <a:rPr lang="en-US" dirty="0" err="1"/>
              <a:t>felbontás</a:t>
            </a:r>
            <a:r>
              <a:rPr lang="en-US" dirty="0"/>
              <a:t> </a:t>
            </a:r>
            <a:r>
              <a:rPr lang="en-US" dirty="0" err="1"/>
              <a:t>egyenesen</a:t>
            </a:r>
            <a:r>
              <a:rPr lang="en-US" dirty="0"/>
              <a:t> </a:t>
            </a:r>
            <a:r>
              <a:rPr lang="en-US" dirty="0" err="1"/>
              <a:t>arányos</a:t>
            </a:r>
            <a:r>
              <a:rPr lang="en-US" dirty="0"/>
              <a:t> a </a:t>
            </a:r>
            <a:r>
              <a:rPr lang="en-US" dirty="0" err="1"/>
              <a:t>depléciós</a:t>
            </a:r>
            <a:r>
              <a:rPr lang="en-US" dirty="0"/>
              <a:t> </a:t>
            </a:r>
            <a:r>
              <a:rPr lang="en-US" dirty="0" err="1"/>
              <a:t>lézer</a:t>
            </a:r>
            <a:r>
              <a:rPr lang="en-US" dirty="0"/>
              <a:t> </a:t>
            </a:r>
            <a:r>
              <a:rPr lang="en-US" dirty="0" err="1"/>
              <a:t>erejével</a:t>
            </a:r>
            <a:r>
              <a:rPr lang="en-US" dirty="0"/>
              <a:t> </a:t>
            </a:r>
            <a:r>
              <a:rPr lang="hu-HU" dirty="0" smtClean="0"/>
              <a:t>(~ 40nm x,y és 100nm z irányban)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+ </a:t>
            </a:r>
            <a:r>
              <a:rPr lang="en-US" dirty="0" smtClean="0"/>
              <a:t>a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igényel</a:t>
            </a:r>
            <a:r>
              <a:rPr lang="en-US" dirty="0"/>
              <a:t> </a:t>
            </a:r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 smtClean="0"/>
              <a:t>feldolgozást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- </a:t>
            </a:r>
            <a:r>
              <a:rPr lang="en-US" dirty="0" err="1" smtClean="0"/>
              <a:t>extrém</a:t>
            </a:r>
            <a:r>
              <a:rPr lang="en-US" dirty="0" smtClean="0"/>
              <a:t> </a:t>
            </a:r>
            <a:r>
              <a:rPr lang="en-US" dirty="0" err="1"/>
              <a:t>erős</a:t>
            </a:r>
            <a:r>
              <a:rPr lang="en-US" dirty="0"/>
              <a:t> </a:t>
            </a:r>
            <a:r>
              <a:rPr lang="en-US" dirty="0" err="1"/>
              <a:t>lézer</a:t>
            </a:r>
            <a:r>
              <a:rPr lang="en-US" dirty="0"/>
              <a:t> a </a:t>
            </a:r>
            <a:r>
              <a:rPr lang="en-US" dirty="0" err="1"/>
              <a:t>próba</a:t>
            </a:r>
            <a:r>
              <a:rPr lang="en-US" dirty="0"/>
              <a:t> </a:t>
            </a:r>
            <a:r>
              <a:rPr lang="en-US" dirty="0" err="1"/>
              <a:t>gyors</a:t>
            </a:r>
            <a:r>
              <a:rPr lang="en-US" dirty="0"/>
              <a:t> </a:t>
            </a:r>
            <a:r>
              <a:rPr lang="en-US" dirty="0" err="1"/>
              <a:t>kifakításához</a:t>
            </a:r>
            <a:r>
              <a:rPr lang="en-US" dirty="0"/>
              <a:t> (bleaching)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roncsolásához</a:t>
            </a:r>
            <a:r>
              <a:rPr lang="en-US" dirty="0"/>
              <a:t> </a:t>
            </a:r>
            <a:r>
              <a:rPr lang="en-US" dirty="0" err="1"/>
              <a:t>vezet</a:t>
            </a:r>
            <a:r>
              <a:rPr lang="en-US" dirty="0"/>
              <a:t> 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6" descr="A picture containing indoor, sitting, kitchen, small&#10;&#10;Description automatically generated">
            <a:extLst>
              <a:ext uri="{FF2B5EF4-FFF2-40B4-BE49-F238E27FC236}">
                <a16:creationId xmlns:a16="http://schemas.microsoft.com/office/drawing/2014/main" id="{2CBDFB26-53E6-5948-ACBF-59BFC4194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68579" y="3530205"/>
            <a:ext cx="3077580" cy="2308185"/>
          </a:xfrm>
          <a:prstGeom prst="rect">
            <a:avLst/>
          </a:prstGeom>
        </p:spPr>
      </p:pic>
      <p:pic>
        <p:nvPicPr>
          <p:cNvPr id="6" name="Picture 11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C52D5858-49A9-6E42-87E8-6799A89E6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" y="3145507"/>
            <a:ext cx="4103440" cy="3077580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21B2076B-35CA-0D40-8195-20D07C3C0C51}"/>
              </a:ext>
            </a:extLst>
          </p:cNvPr>
          <p:cNvSpPr/>
          <p:nvPr/>
        </p:nvSpPr>
        <p:spPr>
          <a:xfrm>
            <a:off x="7620000" y="348104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U" dirty="0"/>
              <a:t>Mikroszkóp:</a:t>
            </a:r>
          </a:p>
          <a:p>
            <a:r>
              <a:rPr lang="en-HU" dirty="0"/>
              <a:t>Abberiror Intruments expert line, Nikon Eclipse Ti2-E/FLIM</a:t>
            </a:r>
          </a:p>
          <a:p>
            <a:r>
              <a:rPr lang="en-HU" dirty="0"/>
              <a:t>Gerjesztő lézerek: 485 nm, 561 nm, 638 nm, 647 nm  </a:t>
            </a:r>
            <a:endParaRPr lang="hu-HU" dirty="0" smtClean="0"/>
          </a:p>
          <a:p>
            <a:r>
              <a:rPr lang="en-HU" dirty="0" smtClean="0"/>
              <a:t>STED </a:t>
            </a:r>
            <a:r>
              <a:rPr lang="en-HU" dirty="0"/>
              <a:t>depléciós lézer: 775 nm</a:t>
            </a:r>
          </a:p>
          <a:p>
            <a:r>
              <a:rPr lang="en-HU" dirty="0"/>
              <a:t>Objektív:  SR HP Apo F 100xAC OIL</a:t>
            </a:r>
          </a:p>
          <a:p>
            <a:r>
              <a:rPr lang="hu-HU" dirty="0"/>
              <a:t>D</a:t>
            </a:r>
            <a:r>
              <a:rPr lang="en-HU" dirty="0" smtClean="0"/>
              <a:t>etektor</a:t>
            </a:r>
            <a:r>
              <a:rPr lang="en-HU" dirty="0"/>
              <a:t>: HybridGasp, APD</a:t>
            </a: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36187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33725" y="439302"/>
            <a:ext cx="8610600" cy="1293028"/>
          </a:xfrm>
        </p:spPr>
        <p:txBody>
          <a:bodyPr/>
          <a:lstStyle/>
          <a:p>
            <a:r>
              <a:rPr lang="hu-HU" dirty="0" smtClean="0"/>
              <a:t>FLIM (Fluorescence Lifetime IMaging)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489" y="1645045"/>
            <a:ext cx="1162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Fluoreszcencia élettartam: </a:t>
            </a:r>
            <a:r>
              <a:rPr lang="en-US" sz="1400" dirty="0" err="1" smtClean="0"/>
              <a:t>Az</a:t>
            </a:r>
            <a:r>
              <a:rPr lang="en-US" sz="1400" dirty="0" smtClean="0"/>
              <a:t> </a:t>
            </a:r>
            <a:r>
              <a:rPr lang="en-US" sz="1400" dirty="0" err="1"/>
              <a:t>az</a:t>
            </a:r>
            <a:r>
              <a:rPr lang="en-US" sz="1400" dirty="0"/>
              <a:t> </a:t>
            </a:r>
            <a:r>
              <a:rPr lang="en-US" sz="1400" dirty="0" err="1"/>
              <a:t>időtartam</a:t>
            </a:r>
            <a:r>
              <a:rPr lang="en-US" sz="1400" dirty="0"/>
              <a:t>, </a:t>
            </a:r>
            <a:r>
              <a:rPr lang="en-US" sz="1400" dirty="0" err="1"/>
              <a:t>amely</a:t>
            </a:r>
            <a:r>
              <a:rPr lang="en-US" sz="1400" dirty="0"/>
              <a:t> </a:t>
            </a:r>
            <a:r>
              <a:rPr lang="en-US" sz="1400" dirty="0" err="1"/>
              <a:t>alatt</a:t>
            </a:r>
            <a:r>
              <a:rPr lang="en-US" sz="1400" dirty="0"/>
              <a:t> </a:t>
            </a:r>
            <a:r>
              <a:rPr lang="en-US" sz="1400" dirty="0" smtClean="0"/>
              <a:t>a</a:t>
            </a:r>
            <a:r>
              <a:rPr lang="hu-HU" sz="1400" dirty="0" smtClean="0"/>
              <a:t> </a:t>
            </a:r>
            <a:r>
              <a:rPr lang="en-US" sz="1400" dirty="0" err="1" smtClean="0"/>
              <a:t>gerjesztett</a:t>
            </a:r>
            <a:r>
              <a:rPr lang="en-US" sz="1400" dirty="0" smtClean="0"/>
              <a:t> </a:t>
            </a:r>
            <a:r>
              <a:rPr lang="en-US" sz="1400" dirty="0" err="1"/>
              <a:t>állapotban</a:t>
            </a:r>
            <a:r>
              <a:rPr lang="en-US" sz="1400" dirty="0"/>
              <a:t> </a:t>
            </a:r>
            <a:r>
              <a:rPr lang="en-US" sz="1400" dirty="0" err="1" smtClean="0"/>
              <a:t>található</a:t>
            </a:r>
            <a:r>
              <a:rPr lang="hu-HU" sz="1400" dirty="0" smtClean="0"/>
              <a:t> </a:t>
            </a:r>
            <a:r>
              <a:rPr lang="en-US" sz="1400" dirty="0" err="1" smtClean="0"/>
              <a:t>molekulák</a:t>
            </a:r>
            <a:r>
              <a:rPr lang="en-US" sz="1400" dirty="0" smtClean="0"/>
              <a:t> </a:t>
            </a:r>
            <a:r>
              <a:rPr lang="en-US" sz="1400" dirty="0" err="1"/>
              <a:t>száma</a:t>
            </a:r>
            <a:r>
              <a:rPr lang="en-US" sz="1400" dirty="0"/>
              <a:t> e-ad </a:t>
            </a:r>
            <a:r>
              <a:rPr lang="en-US" sz="1400" dirty="0" err="1"/>
              <a:t>részére</a:t>
            </a:r>
            <a:r>
              <a:rPr lang="en-US" sz="1400" dirty="0"/>
              <a:t> </a:t>
            </a:r>
            <a:r>
              <a:rPr lang="en-US" sz="1400" dirty="0" err="1" smtClean="0"/>
              <a:t>csökken</a:t>
            </a:r>
            <a:r>
              <a:rPr lang="hu-HU" sz="1400" dirty="0" smtClean="0"/>
              <a:t>: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894899"/>
              </p:ext>
            </p:extLst>
          </p:nvPr>
        </p:nvGraphicFramePr>
        <p:xfrm>
          <a:off x="6038850" y="3319463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19463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890" y="2321403"/>
            <a:ext cx="2055308" cy="472088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118" y="2201973"/>
            <a:ext cx="5394272" cy="44648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78458" y="6088511"/>
            <a:ext cx="5968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https://www.becker-hickl.com/applications/sted-flim/</a:t>
            </a:r>
          </a:p>
        </p:txBody>
      </p:sp>
      <p:pic>
        <p:nvPicPr>
          <p:cNvPr id="7181" name="Picture 13" descr="https://www.becker-hickl.com/wp-content/uploads/2019/01/sted-flim-decay-comp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58" y="3319463"/>
            <a:ext cx="5694173" cy="17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FRET (Förster Resonance Energy Transfer)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0" y="2535381"/>
            <a:ext cx="5307649" cy="3153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08" y="2535382"/>
            <a:ext cx="5353797" cy="3153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730" y="6134484"/>
            <a:ext cx="11337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https://zeiss-campus.magnet.fsu.edu/print/spectralimaging/spectralfret-print.html</a:t>
            </a:r>
          </a:p>
        </p:txBody>
      </p:sp>
    </p:spTree>
    <p:extLst>
      <p:ext uri="{BB962C8B-B14F-4D97-AF65-F5344CB8AC3E}">
        <p14:creationId xmlns:p14="http://schemas.microsoft.com/office/powerpoint/2010/main" val="34433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648758"/>
            <a:ext cx="10820399" cy="2801935"/>
          </a:xfrm>
        </p:spPr>
        <p:txBody>
          <a:bodyPr/>
          <a:lstStyle/>
          <a:p>
            <a:r>
              <a:rPr lang="hu-HU" dirty="0" smtClean="0"/>
              <a:t>VÉGE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www.pnas.org/cms/10.1073/pnas.0807705105/asset/2bacbfb4-0368-464e-a4ac-b682af19e2f1/assets/graphic/zpq999084949000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98" y="1070985"/>
            <a:ext cx="3947102" cy="42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Tematika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Light</a:t>
            </a:r>
            <a:r>
              <a:rPr lang="hu-HU" dirty="0" smtClean="0"/>
              <a:t> </a:t>
            </a:r>
            <a:r>
              <a:rPr lang="hu-HU" dirty="0" err="1" smtClean="0"/>
              <a:t>Sheet</a:t>
            </a:r>
            <a:r>
              <a:rPr lang="hu-HU" dirty="0" smtClean="0"/>
              <a:t> Fluoreszcens Mikroszkópia</a:t>
            </a:r>
          </a:p>
          <a:p>
            <a:r>
              <a:rPr lang="hu-HU" dirty="0" smtClean="0"/>
              <a:t>STED </a:t>
            </a:r>
            <a:r>
              <a:rPr lang="hu-HU" dirty="0" smtClean="0"/>
              <a:t>(Stimulated Emission Depletion) mikroszkópia</a:t>
            </a:r>
          </a:p>
          <a:p>
            <a:pPr lvl="1"/>
            <a:r>
              <a:rPr lang="hu-HU" dirty="0" smtClean="0"/>
              <a:t>Elméleti alapok</a:t>
            </a:r>
          </a:p>
          <a:p>
            <a:pPr lvl="1"/>
            <a:r>
              <a:rPr lang="hu-HU" dirty="0" smtClean="0"/>
              <a:t>Gyakorlati megvalósítás</a:t>
            </a:r>
          </a:p>
          <a:p>
            <a:pPr lvl="1"/>
            <a:r>
              <a:rPr lang="hu-HU" dirty="0" smtClean="0"/>
              <a:t>Példák</a:t>
            </a:r>
          </a:p>
          <a:p>
            <a:r>
              <a:rPr lang="hu-HU" dirty="0" smtClean="0"/>
              <a:t>FLIM</a:t>
            </a:r>
          </a:p>
          <a:p>
            <a:r>
              <a:rPr lang="hu-HU" dirty="0" smtClean="0"/>
              <a:t>FRET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76300" y="3089275"/>
            <a:ext cx="10058400" cy="1097280"/>
          </a:xfrm>
        </p:spPr>
        <p:txBody>
          <a:bodyPr>
            <a:normAutofit/>
          </a:bodyPr>
          <a:lstStyle/>
          <a:p>
            <a:pPr algn="ctr"/>
            <a:r>
              <a:rPr lang="hu-HU" sz="4400" dirty="0" smtClean="0"/>
              <a:t>LSFM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18201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photometrics.com/wp-content/uploads/2019/12/What-Is-Light-Sheet_image1-1024x5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99" y="304799"/>
            <a:ext cx="7368632" cy="417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/>
          <p:cNvSpPr/>
          <p:nvPr/>
        </p:nvSpPr>
        <p:spPr>
          <a:xfrm>
            <a:off x="442956" y="4826448"/>
            <a:ext cx="11749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hu-HU" dirty="0" smtClean="0"/>
              <a:t>Wide-</a:t>
            </a:r>
            <a:r>
              <a:rPr lang="hu-HU" dirty="0" err="1" smtClean="0"/>
              <a:t>Field</a:t>
            </a:r>
            <a:r>
              <a:rPr lang="hu-HU" dirty="0" smtClean="0"/>
              <a:t> </a:t>
            </a:r>
            <a:r>
              <a:rPr lang="hu-HU" dirty="0"/>
              <a:t>mikroszkóp, ahol a </a:t>
            </a:r>
            <a:r>
              <a:rPr lang="hu-HU" dirty="0" smtClean="0"/>
              <a:t>lézersugár </a:t>
            </a:r>
            <a:r>
              <a:rPr lang="hu-HU" dirty="0"/>
              <a:t>megvilágítja a teljes mintát a fókuszsík felett és </a:t>
            </a:r>
            <a:r>
              <a:rPr lang="hu-HU" dirty="0" smtClean="0"/>
              <a:t>alatt is.</a:t>
            </a:r>
          </a:p>
          <a:p>
            <a:pPr marL="342900" indent="-342900">
              <a:buFont typeface="+mj-lt"/>
              <a:buAutoNum type="alphaUcPeriod"/>
            </a:pPr>
            <a:r>
              <a:rPr lang="hu-HU" dirty="0" smtClean="0"/>
              <a:t>Egy </a:t>
            </a:r>
            <a:r>
              <a:rPr lang="hu-HU" dirty="0"/>
              <a:t>nagyobb teljesítményű </a:t>
            </a:r>
            <a:r>
              <a:rPr lang="hu-HU" dirty="0" err="1"/>
              <a:t>konfokális</a:t>
            </a:r>
            <a:r>
              <a:rPr lang="hu-HU" dirty="0"/>
              <a:t> lézersugár megvilágítja a mintát egy adott </a:t>
            </a:r>
            <a:r>
              <a:rPr lang="hu-HU" dirty="0" smtClean="0"/>
              <a:t>síkban.</a:t>
            </a:r>
          </a:p>
          <a:p>
            <a:pPr marL="342900" indent="-342900">
              <a:buFont typeface="+mj-lt"/>
              <a:buAutoNum type="alphaUcPeriod"/>
            </a:pPr>
            <a:r>
              <a:rPr lang="hu-HU" dirty="0" smtClean="0"/>
              <a:t>A </a:t>
            </a:r>
            <a:r>
              <a:rPr lang="hu-HU" dirty="0" err="1"/>
              <a:t>konfokális</a:t>
            </a:r>
            <a:r>
              <a:rPr lang="hu-HU" dirty="0"/>
              <a:t> lézerfókuszpont kicsi, ezért a mintán át kell </a:t>
            </a:r>
            <a:r>
              <a:rPr lang="hu-HU" dirty="0" err="1" smtClean="0"/>
              <a:t>szkennelni</a:t>
            </a:r>
            <a:r>
              <a:rPr lang="hu-HU" dirty="0" smtClean="0"/>
              <a:t> 3D felvételnél.</a:t>
            </a:r>
          </a:p>
          <a:p>
            <a:pPr marL="342900" indent="-342900">
              <a:buFont typeface="+mj-lt"/>
              <a:buAutoNum type="alphaUcPeriod"/>
            </a:pPr>
            <a:r>
              <a:rPr lang="hu-HU" dirty="0" smtClean="0"/>
              <a:t>A LSFM </a:t>
            </a:r>
            <a:r>
              <a:rPr lang="hu-HU" dirty="0"/>
              <a:t>elméleti elrendezése, ahol a gerjesztő nyaláb merőlegesen helyezkedik el a képalkotás tengelyére.</a:t>
            </a:r>
          </a:p>
        </p:txBody>
      </p:sp>
      <p:sp>
        <p:nvSpPr>
          <p:cNvPr id="7" name="Téglalap 6"/>
          <p:cNvSpPr/>
          <p:nvPr/>
        </p:nvSpPr>
        <p:spPr>
          <a:xfrm>
            <a:off x="5551442" y="6581001"/>
            <a:ext cx="7410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/>
              <a:t>(</a:t>
            </a:r>
            <a:r>
              <a:rPr lang="en-US" sz="1200" dirty="0" smtClean="0"/>
              <a:t>Brad </a:t>
            </a:r>
            <a:r>
              <a:rPr lang="en-US" sz="1200" dirty="0"/>
              <a:t>Amos, Medical Research Council, Laboratory of Molecular Biology, Cambridge).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54982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39650" y="1317189"/>
            <a:ext cx="56204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LSFM </a:t>
            </a:r>
            <a:r>
              <a:rPr lang="hu-HU" b="1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dirty="0" err="1">
                <a:latin typeface="Calibri" panose="020F0502020204030204" pitchFamily="34" charset="0"/>
                <a:cs typeface="Calibri" panose="020F0502020204030204" pitchFamily="34" charset="0"/>
              </a:rPr>
              <a:t>konfokális</a:t>
            </a:r>
            <a:r>
              <a:rPr lang="hu-H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mikroszkópia</a:t>
            </a:r>
            <a:br>
              <a:rPr lang="hu-HU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u-HU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lphaUcParenR"/>
            </a:pPr>
            <a:r>
              <a:rPr lang="hu-HU" sz="1600" dirty="0" err="1" smtClean="0"/>
              <a:t>konfokális</a:t>
            </a:r>
            <a:r>
              <a:rPr lang="hu-HU" sz="1600" dirty="0" smtClean="0"/>
              <a:t> </a:t>
            </a:r>
            <a:r>
              <a:rPr lang="hu-HU" sz="1600" dirty="0"/>
              <a:t>fényút, ahol a kék gerjesztő lézer ugyanazon az objektíven keresztül világítja meg a mintát, mint a zöld </a:t>
            </a:r>
            <a:r>
              <a:rPr lang="hu-HU" sz="1600" dirty="0" smtClean="0"/>
              <a:t>detektálási </a:t>
            </a:r>
            <a:r>
              <a:rPr lang="hu-HU" sz="1600" dirty="0"/>
              <a:t>útvonal, amely egy </a:t>
            </a:r>
            <a:r>
              <a:rPr lang="hu-HU" sz="1600" dirty="0" err="1" smtClean="0"/>
              <a:t>pinhole-on</a:t>
            </a:r>
            <a:r>
              <a:rPr lang="hu-HU" sz="1600" dirty="0" smtClean="0"/>
              <a:t> </a:t>
            </a:r>
            <a:r>
              <a:rPr lang="hu-HU" sz="1600" dirty="0"/>
              <a:t>halad át. </a:t>
            </a:r>
            <a:endParaRPr lang="hu-HU" sz="1600" dirty="0" smtClean="0"/>
          </a:p>
          <a:p>
            <a:pPr marL="342900" indent="-342900">
              <a:buAutoNum type="alphaUcParenR"/>
            </a:pPr>
            <a:r>
              <a:rPr lang="hu-HU" sz="1600" dirty="0" smtClean="0"/>
              <a:t>Egy </a:t>
            </a:r>
            <a:r>
              <a:rPr lang="hu-HU" sz="1600" dirty="0" err="1" smtClean="0"/>
              <a:t>Light</a:t>
            </a:r>
            <a:r>
              <a:rPr lang="hu-HU" sz="1600" dirty="0" smtClean="0"/>
              <a:t> </a:t>
            </a:r>
            <a:r>
              <a:rPr lang="hu-HU" sz="1600" dirty="0" err="1" smtClean="0"/>
              <a:t>Sheet</a:t>
            </a:r>
            <a:r>
              <a:rPr lang="hu-HU" sz="1600" dirty="0" smtClean="0"/>
              <a:t> elrendezés, </a:t>
            </a:r>
            <a:r>
              <a:rPr lang="hu-HU" sz="1600" dirty="0"/>
              <a:t>ahol a kék gerjesztő </a:t>
            </a:r>
            <a:r>
              <a:rPr lang="hu-HU" sz="1600" dirty="0" smtClean="0"/>
              <a:t>lézersugár </a:t>
            </a:r>
            <a:r>
              <a:rPr lang="hu-HU" sz="1600" dirty="0"/>
              <a:t>merőleges a zöld </a:t>
            </a:r>
            <a:r>
              <a:rPr lang="hu-HU" sz="1600" dirty="0" smtClean="0"/>
              <a:t>detektálási </a:t>
            </a:r>
            <a:r>
              <a:rPr lang="hu-HU" sz="1600" dirty="0"/>
              <a:t>útvonalra. </a:t>
            </a:r>
            <a:endParaRPr lang="hu-HU" sz="1600" dirty="0" smtClean="0"/>
          </a:p>
          <a:p>
            <a:pPr marL="342900" indent="-342900">
              <a:buAutoNum type="alphaUcParenR"/>
            </a:pPr>
            <a:r>
              <a:rPr lang="hu-HU" sz="1600" dirty="0" smtClean="0"/>
              <a:t>A </a:t>
            </a:r>
            <a:r>
              <a:rPr lang="hu-HU" sz="1600" dirty="0" err="1" smtClean="0"/>
              <a:t>Light</a:t>
            </a:r>
            <a:r>
              <a:rPr lang="hu-HU" sz="1600" dirty="0" smtClean="0"/>
              <a:t> </a:t>
            </a:r>
            <a:r>
              <a:rPr lang="hu-HU" sz="1600" dirty="0" err="1" smtClean="0"/>
              <a:t>Sheet</a:t>
            </a:r>
            <a:r>
              <a:rPr lang="hu-HU" sz="1600" dirty="0" smtClean="0"/>
              <a:t> </a:t>
            </a:r>
            <a:r>
              <a:rPr lang="hu-HU" sz="1600" dirty="0"/>
              <a:t>készítéséhez használt hengeres lencse felülről (felülről) és </a:t>
            </a:r>
            <a:r>
              <a:rPr lang="hu-HU" sz="1600" dirty="0" smtClean="0"/>
              <a:t>oldalról nézve.</a:t>
            </a:r>
          </a:p>
          <a:p>
            <a:pPr marL="342900" indent="-342900">
              <a:buAutoNum type="alphaUcParenR"/>
            </a:pPr>
            <a:r>
              <a:rPr lang="hu-HU" sz="1600" dirty="0" err="1" smtClean="0"/>
              <a:t>Light</a:t>
            </a:r>
            <a:r>
              <a:rPr lang="hu-HU" sz="1600" dirty="0" smtClean="0"/>
              <a:t> </a:t>
            </a:r>
            <a:r>
              <a:rPr lang="hu-HU" sz="1600" dirty="0" err="1" smtClean="0"/>
              <a:t>Sheet</a:t>
            </a:r>
            <a:r>
              <a:rPr lang="hu-HU" sz="1600" dirty="0" smtClean="0"/>
              <a:t> lézerprofil</a:t>
            </a:r>
            <a:endParaRPr lang="hu-HU" sz="1600" dirty="0"/>
          </a:p>
        </p:txBody>
      </p:sp>
      <p:cxnSp>
        <p:nvCxnSpPr>
          <p:cNvPr id="6" name="Egyenes összekötő 5"/>
          <p:cNvCxnSpPr/>
          <p:nvPr/>
        </p:nvCxnSpPr>
        <p:spPr>
          <a:xfrm>
            <a:off x="6076950" y="361950"/>
            <a:ext cx="9525" cy="63115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églalap 6"/>
          <p:cNvSpPr/>
          <p:nvPr/>
        </p:nvSpPr>
        <p:spPr>
          <a:xfrm>
            <a:off x="10291212" y="6365721"/>
            <a:ext cx="1765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dirty="0" err="1">
                <a:solidFill>
                  <a:srgbClr val="58595B"/>
                </a:solidFill>
                <a:latin typeface="Museo Sans"/>
              </a:rPr>
              <a:t>Kromm</a:t>
            </a:r>
            <a:r>
              <a:rPr lang="hu-HU" sz="1400" dirty="0">
                <a:solidFill>
                  <a:srgbClr val="58595B"/>
                </a:solidFill>
                <a:latin typeface="Museo Sans"/>
              </a:rPr>
              <a:t> </a:t>
            </a:r>
            <a:r>
              <a:rPr lang="hu-HU" sz="1400" i="1" dirty="0">
                <a:solidFill>
                  <a:srgbClr val="58595B"/>
                </a:solidFill>
                <a:latin typeface="Museo Sans"/>
              </a:rPr>
              <a:t>et </a:t>
            </a:r>
            <a:r>
              <a:rPr lang="hu-HU" sz="1400" i="1" dirty="0" err="1">
                <a:solidFill>
                  <a:srgbClr val="58595B"/>
                </a:solidFill>
                <a:latin typeface="Museo Sans"/>
              </a:rPr>
              <a:t>al</a:t>
            </a:r>
            <a:r>
              <a:rPr lang="hu-HU" sz="1400" i="1" dirty="0">
                <a:solidFill>
                  <a:srgbClr val="58595B"/>
                </a:solidFill>
                <a:latin typeface="Museo Sans"/>
              </a:rPr>
              <a:t>. </a:t>
            </a:r>
            <a:r>
              <a:rPr lang="hu-HU" sz="1400" dirty="0">
                <a:solidFill>
                  <a:srgbClr val="58595B"/>
                </a:solidFill>
                <a:latin typeface="Museo Sans"/>
              </a:rPr>
              <a:t>(2016)</a:t>
            </a:r>
            <a:endParaRPr lang="hu-HU" sz="1400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39" y="114300"/>
            <a:ext cx="5753100" cy="6153150"/>
          </a:xfrm>
          <a:prstGeom prst="rect">
            <a:avLst/>
          </a:prstGeom>
        </p:spPr>
      </p:pic>
      <p:pic>
        <p:nvPicPr>
          <p:cNvPr id="9218" name="Picture 2" descr="Light-sheet microscopy: a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89" y="4296764"/>
            <a:ext cx="3474757" cy="23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0375" y="5911586"/>
            <a:ext cx="1173162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 </a:t>
            </a:r>
            <a:endParaRPr kumimoji="0" lang="hu-HU" altLang="hu-H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ZEISS </a:t>
            </a:r>
            <a:r>
              <a:rPr kumimoji="0" lang="hu-HU" altLang="hu-HU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Lattice</a:t>
            </a:r>
            <a:r>
              <a:rPr kumimoji="0" lang="hu-HU" altLang="hu-H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</a:t>
            </a:r>
            <a:r>
              <a:rPr kumimoji="0" lang="hu-HU" altLang="hu-HU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Lightsheet</a:t>
            </a:r>
            <a:r>
              <a:rPr kumimoji="0" lang="hu-HU" altLang="hu-H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 7</a:t>
            </a:r>
            <a:endParaRPr kumimoji="0" lang="hu-HU" altLang="hu-H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https://embed-ssl.wistia.com/deliveries/ef58fad3570632ed8b57ca4edc3a775f.jpg?image_play_button_size=2x&amp;image_crop_resized=960x540&amp;image_play_button=1&amp;image_play_button_color=4496ffe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311150"/>
            <a:ext cx="9819541" cy="55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6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85875" y="2878923"/>
            <a:ext cx="8610600" cy="1293028"/>
          </a:xfrm>
        </p:spPr>
        <p:txBody>
          <a:bodyPr/>
          <a:lstStyle/>
          <a:p>
            <a:pPr algn="ctr"/>
            <a:r>
              <a:rPr lang="hu-HU" dirty="0" smtClean="0"/>
              <a:t>STED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624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8475" y="336611"/>
            <a:ext cx="8610600" cy="1293028"/>
          </a:xfrm>
        </p:spPr>
        <p:txBody>
          <a:bodyPr/>
          <a:lstStyle/>
          <a:p>
            <a:r>
              <a:rPr lang="hu-HU" dirty="0" smtClean="0"/>
              <a:t>Elméleti áttekintés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" y="1823085"/>
            <a:ext cx="10820400" cy="4024125"/>
          </a:xfrm>
        </p:spPr>
        <p:txBody>
          <a:bodyPr/>
          <a:lstStyle/>
          <a:p>
            <a:r>
              <a:rPr lang="en-US" dirty="0"/>
              <a:t>10 – 300 </a:t>
            </a:r>
            <a:r>
              <a:rPr lang="en-US" dirty="0" err="1"/>
              <a:t>psec</a:t>
            </a:r>
            <a:r>
              <a:rPr lang="en-US" dirty="0"/>
              <a:t> </a:t>
            </a:r>
            <a:r>
              <a:rPr lang="en-US" dirty="0" err="1"/>
              <a:t>pulzus</a:t>
            </a:r>
            <a:r>
              <a:rPr lang="en-US" dirty="0"/>
              <a:t> </a:t>
            </a:r>
            <a:r>
              <a:rPr lang="en-US" dirty="0" err="1"/>
              <a:t>gerjesztő</a:t>
            </a:r>
            <a:r>
              <a:rPr lang="en-US" dirty="0"/>
              <a:t> / </a:t>
            </a:r>
            <a:r>
              <a:rPr lang="en-US" dirty="0" err="1"/>
              <a:t>depléciós</a:t>
            </a:r>
            <a:r>
              <a:rPr lang="en-US" dirty="0"/>
              <a:t> </a:t>
            </a:r>
            <a:r>
              <a:rPr lang="en-US" dirty="0" err="1" smtClean="0"/>
              <a:t>lézerek</a:t>
            </a:r>
            <a:endParaRPr lang="hu-HU" dirty="0" smtClean="0"/>
          </a:p>
          <a:p>
            <a:r>
              <a:rPr lang="en-US" dirty="0"/>
              <a:t>STED </a:t>
            </a:r>
            <a:r>
              <a:rPr lang="en-US" dirty="0" err="1"/>
              <a:t>lézer</a:t>
            </a:r>
            <a:r>
              <a:rPr lang="en-US" dirty="0"/>
              <a:t>: </a:t>
            </a:r>
            <a:r>
              <a:rPr lang="en-US" dirty="0" err="1"/>
              <a:t>fázismoduláció</a:t>
            </a:r>
            <a:r>
              <a:rPr lang="en-US" dirty="0"/>
              <a:t> -&gt; ”</a:t>
            </a:r>
            <a:r>
              <a:rPr lang="en-US" dirty="0" err="1"/>
              <a:t>lyukas</a:t>
            </a:r>
            <a:r>
              <a:rPr lang="en-US" dirty="0"/>
              <a:t> </a:t>
            </a:r>
            <a:r>
              <a:rPr lang="en-US" dirty="0" err="1"/>
              <a:t>fánk</a:t>
            </a:r>
            <a:r>
              <a:rPr lang="en-US" dirty="0"/>
              <a:t>” </a:t>
            </a:r>
            <a:r>
              <a:rPr lang="en-US" dirty="0" err="1"/>
              <a:t>depléciós</a:t>
            </a:r>
            <a:r>
              <a:rPr lang="en-US" dirty="0"/>
              <a:t> </a:t>
            </a:r>
            <a:r>
              <a:rPr lang="en-US" dirty="0" err="1" smtClean="0"/>
              <a:t>minta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en-US" dirty="0" smtClean="0"/>
              <a:t>(250 </a:t>
            </a:r>
            <a:r>
              <a:rPr lang="en-US" dirty="0"/>
              <a:t>MW/cm2!) -&gt; </a:t>
            </a:r>
            <a:r>
              <a:rPr lang="en-US" dirty="0" err="1"/>
              <a:t>fluoreszcencia</a:t>
            </a:r>
            <a:r>
              <a:rPr lang="en-US" dirty="0"/>
              <a:t> </a:t>
            </a:r>
            <a:r>
              <a:rPr lang="en-US" dirty="0" err="1"/>
              <a:t>nélküli</a:t>
            </a:r>
            <a:r>
              <a:rPr lang="en-US" dirty="0"/>
              <a:t> </a:t>
            </a:r>
            <a:r>
              <a:rPr lang="en-US" dirty="0" err="1"/>
              <a:t>visszatérés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smtClean="0"/>
              <a:t>S0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en-US" dirty="0" err="1" smtClean="0"/>
              <a:t>állapotba</a:t>
            </a:r>
            <a:r>
              <a:rPr lang="en-US" dirty="0" smtClean="0"/>
              <a:t> </a:t>
            </a:r>
            <a:r>
              <a:rPr lang="en-US" dirty="0"/>
              <a:t>-&gt; PSF </a:t>
            </a:r>
            <a:r>
              <a:rPr lang="en-US" dirty="0" err="1"/>
              <a:t>redukció</a:t>
            </a:r>
            <a:r>
              <a:rPr lang="en-US" dirty="0"/>
              <a:t> a </a:t>
            </a:r>
            <a:r>
              <a:rPr lang="en-US" dirty="0" err="1"/>
              <a:t>megmaradt</a:t>
            </a:r>
            <a:r>
              <a:rPr lang="en-US" dirty="0"/>
              <a:t> </a:t>
            </a:r>
            <a:r>
              <a:rPr lang="en-US" dirty="0" err="1"/>
              <a:t>fluorokrómoknál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439" y="2440206"/>
            <a:ext cx="2766877" cy="360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7" y="3455381"/>
            <a:ext cx="6467388" cy="32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291" y="6145552"/>
            <a:ext cx="11125200" cy="621376"/>
          </a:xfrm>
        </p:spPr>
        <p:txBody>
          <a:bodyPr>
            <a:normAutofit fontScale="92500"/>
          </a:bodyPr>
          <a:lstStyle/>
          <a:p>
            <a:r>
              <a:rPr lang="en-US" dirty="0"/>
              <a:t>http://zeiss-campus.magnet.fsu.edu/tutorials/superresolution/stedconcept/index.html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64373"/>
            <a:ext cx="7886700" cy="509349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38" y="2846635"/>
            <a:ext cx="1440160" cy="8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7234</TotalTime>
  <Words>311</Words>
  <Application>Microsoft Office PowerPoint</Application>
  <PresentationFormat>Szélesvásznú</PresentationFormat>
  <Paragraphs>53</Paragraphs>
  <Slides>19</Slides>
  <Notes>0</Notes>
  <HiddenSlides>0</HiddenSlides>
  <MMClips>1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Museo Sans</vt:lpstr>
      <vt:lpstr>Kondenzcsík</vt:lpstr>
      <vt:lpstr>Equation</vt:lpstr>
      <vt:lpstr>STED és LSFM mikroszkópia</vt:lpstr>
      <vt:lpstr>Tematika</vt:lpstr>
      <vt:lpstr>LSFM</vt:lpstr>
      <vt:lpstr>PowerPoint-bemutató</vt:lpstr>
      <vt:lpstr>PowerPoint-bemutató</vt:lpstr>
      <vt:lpstr>PowerPoint-bemutató</vt:lpstr>
      <vt:lpstr>STED</vt:lpstr>
      <vt:lpstr>Elméleti áttekintés</vt:lpstr>
      <vt:lpstr>PowerPoint-bemutató</vt:lpstr>
      <vt:lpstr>PowerPoint-bemutató</vt:lpstr>
      <vt:lpstr>PowerPoint-bemutató</vt:lpstr>
      <vt:lpstr>Feltételek</vt:lpstr>
      <vt:lpstr>PowerPoint-bemutató</vt:lpstr>
      <vt:lpstr>STED 3D</vt:lpstr>
      <vt:lpstr>Példák</vt:lpstr>
      <vt:lpstr>A STED előnyei és hátrányai </vt:lpstr>
      <vt:lpstr>FLIM (Fluorescence Lifetime IMaging)</vt:lpstr>
      <vt:lpstr>FRET (Förster Resonance Energy Transfer)</vt:lpstr>
      <vt:lpstr>VÉGE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STED mikroszkópia</dc:title>
  <dc:creator>User</dc:creator>
  <cp:lastModifiedBy>mgeza</cp:lastModifiedBy>
  <cp:revision>30</cp:revision>
  <dcterms:created xsi:type="dcterms:W3CDTF">2022-09-20T08:31:50Z</dcterms:created>
  <dcterms:modified xsi:type="dcterms:W3CDTF">2022-09-26T07:31:24Z</dcterms:modified>
</cp:coreProperties>
</file>